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6433" autoAdjust="0"/>
  </p:normalViewPr>
  <p:slideViewPr>
    <p:cSldViewPr snapToGrid="0">
      <p:cViewPr varScale="1">
        <p:scale>
          <a:sx n="89" d="100"/>
          <a:sy n="89" d="100"/>
        </p:scale>
        <p:origin x="-9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571539" y="783149"/>
            <a:ext cx="546488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Tahoma" panose="020B0604030504040204" pitchFamily="34" charset="0"/>
                <a:cs typeface="Tahoma" panose="020B0604030504040204" pitchFamily="34" charset="0"/>
              </a:rPr>
              <a:t>Проектирование </a:t>
            </a:r>
          </a:p>
          <a:p>
            <a:pPr algn="ctr"/>
            <a:r>
              <a:rPr lang="ru-RU" sz="6600" b="1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Tahoma" panose="020B0604030504040204" pitchFamily="34" charset="0"/>
                <a:cs typeface="Tahoma" panose="020B0604030504040204" pitchFamily="34" charset="0"/>
              </a:rPr>
              <a:t>урока с использованием ИКТ</a:t>
            </a:r>
            <a:endParaRPr lang="ru-RU" sz="6600" dirty="0">
              <a:ln w="3175">
                <a:solidFill>
                  <a:schemeClr val="accent5">
                    <a:lumMod val="75000"/>
                  </a:schemeClr>
                </a:solidFill>
              </a:ln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66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392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1860" y="433931"/>
            <a:ext cx="835869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IV. Педагогическая реализация</a:t>
            </a:r>
          </a:p>
          <a:p>
            <a:pPr algn="ctr"/>
            <a:r>
              <a:rPr lang="ru-RU" sz="4000" dirty="0"/>
              <a:t>Роль преподавателя на уроке с использованием ИКТ изменяется, он теперь не только источник знаний, но и менеджер процесса обучения, главными задачами педагога становятся: управление познавательной деятельностью студента.</a:t>
            </a:r>
          </a:p>
        </p:txBody>
      </p:sp>
    </p:spTree>
    <p:extLst>
      <p:ext uri="{BB962C8B-B14F-4D97-AF65-F5344CB8AC3E}">
        <p14:creationId xmlns:p14="http://schemas.microsoft.com/office/powerpoint/2010/main" val="113879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25911" y="279395"/>
            <a:ext cx="8606117" cy="6440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5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Информационные </a:t>
            </a:r>
            <a:r>
              <a:rPr lang="ru-RU" sz="25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технологии </a:t>
            </a:r>
            <a:r>
              <a:rPr lang="ru-RU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совокупность средств и методов преобразования информационных данных для получения информации нового </a:t>
            </a:r>
            <a:r>
              <a:rPr lang="ru-RU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качества.</a:t>
            </a:r>
            <a:endParaRPr lang="ru-RU" sz="2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25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Компьютерные </a:t>
            </a:r>
            <a:r>
              <a:rPr lang="ru-RU" sz="25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технологии </a:t>
            </a:r>
            <a:r>
              <a:rPr lang="ru-RU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обучения – совокупность средств и методов создания педагогических условий работы на основе компьютерной техники, средств телекоммуникационной связи и интерактивного программного продукта, которые моделируют часть функций педагога по обработке информации, организации контроля и управления познавательной деятельностью. </a:t>
            </a:r>
          </a:p>
        </p:txBody>
      </p:sp>
    </p:spTree>
    <p:extLst>
      <p:ext uri="{BB962C8B-B14F-4D97-AF65-F5344CB8AC3E}">
        <p14:creationId xmlns:p14="http://schemas.microsoft.com/office/powerpoint/2010/main" val="233366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92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63378" y="397692"/>
            <a:ext cx="8412480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5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Мультимедиа </a:t>
            </a:r>
            <a:r>
              <a:rPr lang="ru-RU" sz="25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технологии </a:t>
            </a:r>
            <a:r>
              <a:rPr lang="ru-RU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способ подготовки электронных документов, включающих визуальные и </a:t>
            </a:r>
            <a:r>
              <a:rPr lang="ru-RU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аудиоэффекты</a:t>
            </a:r>
            <a:r>
              <a:rPr lang="ru-RU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мультипрограммирование различных ситуаций под единым управлением интерактивного ПО. Под средствами мультимедиа обычно понимают графику, гипертекст, звук, анимацию, видео. </a:t>
            </a:r>
            <a:endParaRPr lang="ru-RU" sz="25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2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25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Программное </a:t>
            </a:r>
            <a:r>
              <a:rPr lang="ru-RU" sz="25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обеспечение </a:t>
            </a:r>
            <a:r>
              <a:rPr lang="ru-RU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совокупность программ, хранящихся на данном компьютере. Оно делится на системное и прикладное. Прикладное ПО – программы, с помощью которых пользователь непосредственно решает свои информационные задачи. Это текстовые, графические редакторы, табличные процессоры, СУБД, коммуникационные программы.</a:t>
            </a:r>
          </a:p>
        </p:txBody>
      </p:sp>
    </p:spTree>
    <p:extLst>
      <p:ext uri="{BB962C8B-B14F-4D97-AF65-F5344CB8AC3E}">
        <p14:creationId xmlns:p14="http://schemas.microsoft.com/office/powerpoint/2010/main" val="167189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392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05797" y="429766"/>
            <a:ext cx="853081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Урок с использованием информационных технологий становится более интересным для учащихся, следствием чего, как правило, становится более эффективное усвоение знаний; улучшается уровень наглядности на уроке.</a:t>
            </a:r>
          </a:p>
          <a:p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Использование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некоторых компьютерных программ позволяет облегчить труд педагога: подбор заданий, тестов, проверка и оценка качества знаний, тем самым на уроке освобождается время для дополнительных заданий (за счет того, что материалы заранее заготовлены в электронном виде).</a:t>
            </a:r>
          </a:p>
          <a:p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Повышение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эффективности урока за счет наглядности. Конечно, достигнуть этого можно и другими методами (плакаты, карты, таблицы, записи на доске), но компьютерные технологии, бесспорно, создают гораздо более высокий уровень наглядности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64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392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61994" y="291465"/>
            <a:ext cx="505609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Возможность </a:t>
            </a:r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продемонстрировать явления, которые в реальности увидеть невозможно</a:t>
            </a:r>
            <a:r>
              <a:rPr 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ctr"/>
            <a:r>
              <a:rPr 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Информационные </a:t>
            </a:r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технологии предоставляют широкие возможности для индивидуализации и дифференциации обучения, причем не только за счет </a:t>
            </a:r>
            <a:r>
              <a:rPr lang="ru-RU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разноуровневых</a:t>
            </a:r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заданий, но также и за счёт самообразования учащегося.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18" y="1238137"/>
            <a:ext cx="3785684" cy="37856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409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392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03412" y="437979"/>
            <a:ext cx="843937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Три группы электронных ресурсов, </a:t>
            </a:r>
            <a:r>
              <a:rPr lang="ru-RU" sz="3600" b="1" dirty="0">
                <a:solidFill>
                  <a:srgbClr val="C00000"/>
                </a:solidFill>
              </a:rPr>
              <a:t>в зависимости от выполняемой </a:t>
            </a:r>
            <a:r>
              <a:rPr lang="ru-RU" sz="3600" b="1" dirty="0" smtClean="0">
                <a:solidFill>
                  <a:srgbClr val="C00000"/>
                </a:solidFill>
              </a:rPr>
              <a:t>функции:</a:t>
            </a:r>
          </a:p>
          <a:p>
            <a:pPr algn="ctr"/>
            <a:r>
              <a:rPr lang="ru-RU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ru-RU" sz="36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Иллюстрация </a:t>
            </a:r>
            <a:r>
              <a:rPr lang="ru-RU" sz="3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учебного материала </a:t>
            </a:r>
            <a:r>
              <a:rPr lang="ru-RU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(таблицы, схемы, опыты, видеофрагменты);</a:t>
            </a:r>
          </a:p>
          <a:p>
            <a:pPr algn="ctr"/>
            <a:r>
              <a:rPr lang="ru-RU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ru-RU" sz="36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Поддержка </a:t>
            </a:r>
            <a:r>
              <a:rPr lang="ru-RU" sz="3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учебного материала </a:t>
            </a:r>
            <a:r>
              <a:rPr lang="ru-RU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(задания, тесты и т.д.)</a:t>
            </a:r>
          </a:p>
          <a:p>
            <a:pPr algn="ctr"/>
            <a:r>
              <a:rPr lang="ru-RU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ru-RU" sz="36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Источник </a:t>
            </a:r>
            <a:r>
              <a:rPr lang="ru-RU" sz="3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учебного материала </a:t>
            </a:r>
            <a:r>
              <a:rPr lang="ru-RU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(электронный учебник, разработка задания для самостоятельной работы учащегося).</a:t>
            </a:r>
          </a:p>
        </p:txBody>
      </p:sp>
    </p:spTree>
    <p:extLst>
      <p:ext uri="{BB962C8B-B14F-4D97-AF65-F5344CB8AC3E}">
        <p14:creationId xmlns:p14="http://schemas.microsoft.com/office/powerpoint/2010/main" val="128847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392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79699" y="368076"/>
            <a:ext cx="8563087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По способу разработки они могут принадлежать к одному из следующих видов:</a:t>
            </a:r>
          </a:p>
          <a:p>
            <a:endParaRPr lang="ru-RU" sz="800" dirty="0"/>
          </a:p>
          <a:p>
            <a:pPr algn="ctr"/>
            <a:r>
              <a:rPr lang="ru-RU" sz="3000" dirty="0" smtClean="0"/>
              <a:t>1.  </a:t>
            </a:r>
            <a:r>
              <a:rPr lang="ru-RU" sz="3000" b="1" dirty="0" smtClean="0"/>
              <a:t>Интернет </a:t>
            </a:r>
            <a:r>
              <a:rPr lang="ru-RU" sz="3000" b="1" dirty="0"/>
              <a:t>ресурсы </a:t>
            </a:r>
            <a:endParaRPr lang="ru-RU" sz="3000" b="1" dirty="0" smtClean="0"/>
          </a:p>
          <a:p>
            <a:pPr algn="ctr"/>
            <a:r>
              <a:rPr lang="ru-RU" sz="3000" dirty="0" smtClean="0"/>
              <a:t>(</a:t>
            </a:r>
            <a:r>
              <a:rPr lang="ru-RU" sz="3000" dirty="0"/>
              <a:t>могут использоваться не только непосредственно на уроке, но и для подготовки).</a:t>
            </a:r>
          </a:p>
          <a:p>
            <a:pPr algn="ctr"/>
            <a:r>
              <a:rPr lang="ru-RU" sz="3000" dirty="0" smtClean="0"/>
              <a:t>2.  </a:t>
            </a:r>
            <a:r>
              <a:rPr lang="ru-RU" sz="3000" b="1" dirty="0" smtClean="0"/>
              <a:t>Специальные </a:t>
            </a:r>
          </a:p>
          <a:p>
            <a:pPr algn="ctr"/>
            <a:r>
              <a:rPr lang="ru-RU" sz="3000" dirty="0" smtClean="0"/>
              <a:t>(</a:t>
            </a:r>
            <a:r>
              <a:rPr lang="ru-RU" sz="3000" dirty="0"/>
              <a:t>сюда включаются все электронные ресурсы, выпускаемые различными издательствами).</a:t>
            </a:r>
          </a:p>
          <a:p>
            <a:pPr algn="ctr"/>
            <a:r>
              <a:rPr lang="ru-RU" sz="3000" dirty="0" smtClean="0"/>
              <a:t>3.  </a:t>
            </a:r>
            <a:r>
              <a:rPr lang="ru-RU" sz="3000" b="1" dirty="0" smtClean="0"/>
              <a:t>Универсальные </a:t>
            </a:r>
          </a:p>
          <a:p>
            <a:pPr algn="ctr"/>
            <a:r>
              <a:rPr lang="ru-RU" sz="3000" dirty="0" smtClean="0"/>
              <a:t>(</a:t>
            </a:r>
            <a:r>
              <a:rPr lang="ru-RU" sz="3000" dirty="0" err="1"/>
              <a:t>Word</a:t>
            </a:r>
            <a:r>
              <a:rPr lang="ru-RU" sz="3000" dirty="0"/>
              <a:t>, </a:t>
            </a:r>
            <a:r>
              <a:rPr lang="ru-RU" sz="3000" dirty="0" err="1"/>
              <a:t>Excel</a:t>
            </a:r>
            <a:r>
              <a:rPr lang="ru-RU" sz="3000" dirty="0"/>
              <a:t>, </a:t>
            </a:r>
            <a:r>
              <a:rPr lang="ru-RU" sz="3000" dirty="0" err="1"/>
              <a:t>Power</a:t>
            </a:r>
            <a:r>
              <a:rPr lang="ru-RU" sz="3000" dirty="0"/>
              <a:t> </a:t>
            </a:r>
            <a:r>
              <a:rPr lang="ru-RU" sz="3000" dirty="0" err="1"/>
              <a:t>Point</a:t>
            </a:r>
            <a:r>
              <a:rPr lang="ru-RU" sz="3000" dirty="0"/>
              <a:t> и т.д.- предназначены для создания педагогами собственных образовательных ресурсов).</a:t>
            </a:r>
          </a:p>
        </p:txBody>
      </p:sp>
    </p:spTree>
    <p:extLst>
      <p:ext uri="{BB962C8B-B14F-4D97-AF65-F5344CB8AC3E}">
        <p14:creationId xmlns:p14="http://schemas.microsoft.com/office/powerpoint/2010/main" val="369585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01"/>
            <a:ext cx="91392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7274" y="354661"/>
            <a:ext cx="8261873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Этапы </a:t>
            </a:r>
            <a:r>
              <a:rPr lang="ru-RU" sz="2800" b="1" dirty="0">
                <a:solidFill>
                  <a:srgbClr val="C00000"/>
                </a:solidFill>
              </a:rPr>
              <a:t>подготовки </a:t>
            </a:r>
            <a:r>
              <a:rPr lang="ru-RU" sz="2800" b="1" dirty="0" smtClean="0">
                <a:solidFill>
                  <a:srgbClr val="C00000"/>
                </a:solidFill>
              </a:rPr>
              <a:t>урока с </a:t>
            </a:r>
            <a:r>
              <a:rPr lang="ru-RU" sz="2800" b="1" dirty="0">
                <a:solidFill>
                  <a:srgbClr val="C00000"/>
                </a:solidFill>
              </a:rPr>
              <a:t>использованием ИКТ:</a:t>
            </a:r>
          </a:p>
          <a:p>
            <a:pPr algn="ctr"/>
            <a:r>
              <a:rPr lang="ru-RU" sz="4000" b="1" dirty="0">
                <a:solidFill>
                  <a:srgbClr val="C00000"/>
                </a:solidFill>
              </a:rPr>
              <a:t>I. Концептуальный</a:t>
            </a:r>
          </a:p>
          <a:p>
            <a:pPr algn="ctr"/>
            <a:r>
              <a:rPr lang="ru-RU" sz="2600" dirty="0"/>
              <a:t>Аргументируется необходимость использования средств ИКТ: дефицит источников учебного материала; возможность представления в мультимедийной форме уникальных информационных материалов (картин, рукописей, видеофрагментов); визуализация изучаемых явлений, процессов и взаимосвязей между объектами; необходимость объективного оценивания в более короткие сроки и т.п.</a:t>
            </a:r>
          </a:p>
          <a:p>
            <a:pPr algn="ctr"/>
            <a:r>
              <a:rPr lang="ru-RU" sz="2600" dirty="0"/>
              <a:t>Формулировка учебных целей с ориентацией на достижение результатов (формирование, закрепление, обобщение знаний, контроль усвоения и т.п.);</a:t>
            </a:r>
          </a:p>
          <a:p>
            <a:pPr algn="ctr"/>
            <a:r>
              <a:rPr lang="ru-RU" sz="2600" dirty="0" smtClean="0"/>
              <a:t>Выбор </a:t>
            </a:r>
            <a:r>
              <a:rPr lang="ru-RU" sz="2600" dirty="0"/>
              <a:t>типа образовательных электронных ресурсов.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32663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392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14167" y="178009"/>
            <a:ext cx="827801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II. Технологический</a:t>
            </a:r>
          </a:p>
          <a:p>
            <a:pPr algn="ctr"/>
            <a:r>
              <a:rPr lang="ru-RU" dirty="0"/>
              <a:t>       </a:t>
            </a:r>
            <a:r>
              <a:rPr lang="ru-RU" sz="3200" dirty="0"/>
              <a:t>  </a:t>
            </a:r>
            <a:r>
              <a:rPr lang="ru-RU" sz="2600" dirty="0"/>
              <a:t>Выбор методики проведения занятий и проектирование основных </a:t>
            </a:r>
            <a:r>
              <a:rPr lang="ru-RU" sz="2600" dirty="0" smtClean="0"/>
              <a:t>видов деятельности </a:t>
            </a:r>
            <a:r>
              <a:rPr lang="ru-RU" sz="2600" dirty="0"/>
              <a:t>учителя и учащихся;</a:t>
            </a:r>
          </a:p>
          <a:p>
            <a:pPr algn="ctr"/>
            <a:r>
              <a:rPr lang="ru-RU" sz="2600" dirty="0"/>
              <a:t>         Выбор способа взаимодействия преподавателя и студента.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9694" y="2756263"/>
            <a:ext cx="8546951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III. </a:t>
            </a:r>
            <a:r>
              <a:rPr lang="ru-RU" sz="3600" b="1" dirty="0" err="1">
                <a:solidFill>
                  <a:srgbClr val="C00000"/>
                </a:solidFill>
              </a:rPr>
              <a:t>Операциональный</a:t>
            </a:r>
            <a:endParaRPr lang="ru-RU" sz="3600" b="1" dirty="0">
              <a:solidFill>
                <a:srgbClr val="C00000"/>
              </a:solidFill>
            </a:endParaRPr>
          </a:p>
          <a:p>
            <a:pPr algn="ctr"/>
            <a:r>
              <a:rPr lang="ru-RU" dirty="0"/>
              <a:t>        </a:t>
            </a:r>
            <a:r>
              <a:rPr lang="ru-RU" sz="2600" dirty="0"/>
              <a:t>Осуществляется поэтапное планирование урока, подготовка учебных материалов.</a:t>
            </a:r>
          </a:p>
          <a:p>
            <a:pPr algn="ctr"/>
            <a:r>
              <a:rPr lang="ru-RU" sz="2600" dirty="0"/>
              <a:t>        Для каждого этапа определяются: формулировка цели с ориентацией на конкретный результат; длительность этапа; форма организации деятельности студентов со средствами ИКТ; функции преподавателя и основные виды его деятельности на данном этапе; форма промежуточного контроля.</a:t>
            </a:r>
          </a:p>
        </p:txBody>
      </p:sp>
    </p:spTree>
    <p:extLst>
      <p:ext uri="{BB962C8B-B14F-4D97-AF65-F5344CB8AC3E}">
        <p14:creationId xmlns:p14="http://schemas.microsoft.com/office/powerpoint/2010/main" val="1117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</TotalTime>
  <Words>613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Юля</cp:lastModifiedBy>
  <cp:revision>29</cp:revision>
  <dcterms:created xsi:type="dcterms:W3CDTF">2013-11-19T05:52:05Z</dcterms:created>
  <dcterms:modified xsi:type="dcterms:W3CDTF">2016-12-21T12:36:32Z</dcterms:modified>
</cp:coreProperties>
</file>